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2014\&#1054;&#1041;&#1051;.%20&#1057;&#1066;&#1042;&#1045;&#1058;%20&#1040;&#1053;&#1058;&#1048;&#1050;&#1054;&#1056;&#1059;&#1055;&#1062;&#1048;&#1071;\&#1054;&#1073;&#1086;&#1073;&#1097;&#1077;&#1085;&#1080;&#1077;%20&#1072;&#1085;&#1082;&#1077;&#1090;&#1085;&#1080;%20&#1082;&#1072;&#1088;&#1090;&#108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2014\&#1054;&#1041;&#1051;.%20&#1057;&#1066;&#1042;&#1045;&#1058;%20&#1040;&#1053;&#1058;&#1048;&#1050;&#1054;&#1056;&#1059;&#1055;&#1062;&#1048;&#1071;\&#1054;&#1073;&#1086;&#1073;&#1097;&#1077;&#1085;&#1080;&#1077;%20&#1072;&#1085;&#1082;&#1077;&#1090;&#1085;&#1080;%20&#1082;&#1072;&#1088;&#109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2014\&#1054;&#1041;&#1051;.%20&#1057;&#1066;&#1042;&#1045;&#1058;%20&#1040;&#1053;&#1058;&#1048;&#1050;&#1054;&#1056;&#1059;&#1055;&#1062;&#1048;&#1071;\&#1054;&#1073;&#1086;&#1073;&#1097;&#1077;&#1085;&#1080;&#1077;%20&#1072;&#1085;&#1082;&#1077;&#1090;&#1085;&#1080;%20&#1082;&#1072;&#1088;&#1090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00000000000001E-2"/>
          <c:y val="3.5758238553514163E-2"/>
          <c:w val="0.65555555555555556"/>
          <c:h val="0.917706328375619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1.1. Много сериозен проблем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29185424004443E-17"/>
                  <c:y val="-5.277777777777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Лист1!$B$6</c:f>
              <c:numCache>
                <c:formatCode>General</c:formatCode>
                <c:ptCount val="1"/>
                <c:pt idx="0">
                  <c:v>235</c:v>
                </c:pt>
              </c:numCache>
            </c:numRef>
          </c:val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1.2. Сериозен проблем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5679012345678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Лист1!$B$7</c:f>
              <c:numCache>
                <c:formatCode>General</c:formatCode>
                <c:ptCount val="1"/>
                <c:pt idx="0">
                  <c:v>173</c:v>
                </c:pt>
              </c:numCache>
            </c:numRef>
          </c:val>
        </c:ser>
        <c:ser>
          <c:idx val="2"/>
          <c:order val="2"/>
          <c:tx>
            <c:strRef>
              <c:f>Лист1!$A$8</c:f>
              <c:strCache>
                <c:ptCount val="1"/>
                <c:pt idx="0">
                  <c:v>1.3. Не оказва сериозно влияние върху моето ежедневие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Лист1!$B$8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1766272"/>
        <c:axId val="81767808"/>
        <c:axId val="71740480"/>
      </c:bar3DChart>
      <c:catAx>
        <c:axId val="81766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81767808"/>
        <c:crosses val="autoZero"/>
        <c:auto val="1"/>
        <c:lblAlgn val="ctr"/>
        <c:lblOffset val="100"/>
        <c:noMultiLvlLbl val="0"/>
      </c:catAx>
      <c:valAx>
        <c:axId val="81767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766272"/>
        <c:crosses val="autoZero"/>
        <c:crossBetween val="between"/>
      </c:valAx>
      <c:serAx>
        <c:axId val="71740480"/>
        <c:scaling>
          <c:orientation val="minMax"/>
        </c:scaling>
        <c:delete val="1"/>
        <c:axPos val="b"/>
        <c:majorTickMark val="out"/>
        <c:minorTickMark val="none"/>
        <c:tickLblPos val="nextTo"/>
        <c:crossAx val="81767808"/>
        <c:crosses val="autoZero"/>
      </c:ser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5305621172353456"/>
          <c:y val="0.1711807378244386"/>
          <c:w val="0.30222090988626421"/>
          <c:h val="0.70717009332166814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3148148148148147E-2"/>
                  <c:y val="-1.5557424352024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566E-2"/>
                  <c:y val="-1.81503284106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727E-2"/>
                  <c:y val="-1.81503284106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02469135802469E-2"/>
                  <c:y val="-1.81503284106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Лист1!$A$67:$A$70</c:f>
              <c:strCache>
                <c:ptCount val="4"/>
                <c:pt idx="0">
                  <c:v>10.1. На ръководител или служител в институцията</c:v>
                </c:pt>
                <c:pt idx="1">
                  <c:v>10.2. По моя инициатива</c:v>
                </c:pt>
                <c:pt idx="2">
                  <c:v>10.3. Поради познаване на правилата за въздействие за постигане на желания резултат</c:v>
                </c:pt>
                <c:pt idx="3">
                  <c:v>10.4. Корупционното поведение е очаквано, дори да не е поискано по явен или недвусмислен начин.</c:v>
                </c:pt>
              </c:strCache>
            </c:strRef>
          </c:cat>
          <c:val>
            <c:numRef>
              <c:f>Лист1!$B$67:$B$70</c:f>
              <c:numCache>
                <c:formatCode>General</c:formatCode>
                <c:ptCount val="4"/>
                <c:pt idx="0">
                  <c:v>32</c:v>
                </c:pt>
                <c:pt idx="1">
                  <c:v>7</c:v>
                </c:pt>
                <c:pt idx="2">
                  <c:v>23</c:v>
                </c:pt>
                <c:pt idx="3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258368"/>
        <c:axId val="37261312"/>
        <c:axId val="0"/>
      </c:bar3DChart>
      <c:catAx>
        <c:axId val="372583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7261312"/>
        <c:crosses val="autoZero"/>
        <c:auto val="1"/>
        <c:lblAlgn val="ctr"/>
        <c:lblOffset val="100"/>
        <c:noMultiLvlLbl val="0"/>
      </c:catAx>
      <c:valAx>
        <c:axId val="37261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25836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265432098765434E-2"/>
          <c:y val="2.9954983821902301E-2"/>
          <c:w val="0.95293209876543206"/>
          <c:h val="0.8534220685711503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6777364634976182E-2"/>
                  <c:y val="-3.8493027452162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124793428599204E-2"/>
                  <c:y val="-5.52137820772713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936643336249635E-2"/>
                  <c:y val="-3.42353455818022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4421478565179347E-2"/>
                  <c:y val="6.1146544181977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Лист1!$A$72:$A$75</c:f>
              <c:strCache>
                <c:ptCount val="4"/>
                <c:pt idx="0">
                  <c:v>11.1. Много често</c:v>
                </c:pt>
                <c:pt idx="1">
                  <c:v>11.2. Често</c:v>
                </c:pt>
                <c:pt idx="2">
                  <c:v>11.3. В единични случаи</c:v>
                </c:pt>
                <c:pt idx="3">
                  <c:v>11.4. Не съм участвал</c:v>
                </c:pt>
              </c:strCache>
            </c:strRef>
          </c:cat>
          <c:val>
            <c:numRef>
              <c:f>Лист1!$B$72:$B$75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52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3.7654320987654324E-2"/>
          <c:y val="0.89692315338196793"/>
          <c:w val="0.9"/>
          <c:h val="5.1507739148823409E-2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2163938902477428"/>
                  <c:y val="0.22817463456713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990009992866323"/>
                  <c:y val="-6.48111379791042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766650131022346"/>
                  <c:y val="0.212920427779322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5601923662507024E-2"/>
                  <c:y val="0.244145935699342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0610036611917959"/>
                  <c:y val="0.118024394372908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318785846213669"/>
                  <c:y val="9.198369130979360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Лист1!$A$77:$A$83</c:f>
              <c:strCache>
                <c:ptCount val="7"/>
                <c:pt idx="0">
                  <c:v>12.1. Не съм убеден, че мога да имам реален принос в борбата с корупцията</c:v>
                </c:pt>
                <c:pt idx="1">
                  <c:v>12.2. Нямам доверие в институциите</c:v>
                </c:pt>
                <c:pt idx="2">
                  <c:v>12.3. Няма достатъчно ефективни механизми за защита на подаващите сигнали</c:v>
                </c:pt>
                <c:pt idx="3">
                  <c:v>12.4. Допускам, че ще имам неприятности</c:v>
                </c:pt>
                <c:pt idx="4">
                  <c:v>12.5. Не съм достатъчно информиран за реда и мястото за подаване на сигнали</c:v>
                </c:pt>
                <c:pt idx="5">
                  <c:v>12.6. Няма публичност за резултатите от проверките на институциите</c:v>
                </c:pt>
                <c:pt idx="6">
                  <c:v>12.7. Други причини</c:v>
                </c:pt>
              </c:strCache>
            </c:strRef>
          </c:cat>
          <c:val>
            <c:numRef>
              <c:f>Лист1!$B$77:$B$83</c:f>
              <c:numCache>
                <c:formatCode>General</c:formatCode>
                <c:ptCount val="7"/>
                <c:pt idx="0">
                  <c:v>182</c:v>
                </c:pt>
                <c:pt idx="1">
                  <c:v>169</c:v>
                </c:pt>
                <c:pt idx="2">
                  <c:v>96</c:v>
                </c:pt>
                <c:pt idx="3">
                  <c:v>102</c:v>
                </c:pt>
                <c:pt idx="4">
                  <c:v>38</c:v>
                </c:pt>
                <c:pt idx="5">
                  <c:v>74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90120029536337E-2"/>
          <c:y val="6.8745590717378832E-2"/>
          <c:w val="0.43457118207446294"/>
          <c:h val="0.883742973594790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Лист1!$A$85</c:f>
              <c:strCache>
                <c:ptCount val="1"/>
                <c:pt idx="0">
                  <c:v>13.1. Ще сигнализирам по съответните канали ръководството на ведомството</c:v>
                </c:pt>
              </c:strCache>
            </c:strRef>
          </c:tx>
          <c:invertIfNegative val="0"/>
          <c:val>
            <c:numRef>
              <c:f>Лист1!$B$85</c:f>
              <c:numCache>
                <c:formatCode>General</c:formatCode>
                <c:ptCount val="1"/>
                <c:pt idx="0">
                  <c:v>212</c:v>
                </c:pt>
              </c:numCache>
            </c:numRef>
          </c:val>
        </c:ser>
        <c:ser>
          <c:idx val="1"/>
          <c:order val="1"/>
          <c:tx>
            <c:strRef>
              <c:f>Лист1!$A$86</c:f>
              <c:strCache>
                <c:ptCount val="1"/>
                <c:pt idx="0">
                  <c:v>13.2. Ще информирам медиите</c:v>
                </c:pt>
              </c:strCache>
            </c:strRef>
          </c:tx>
          <c:invertIfNegative val="0"/>
          <c:val>
            <c:numRef>
              <c:f>Лист1!$B$86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</c:ser>
        <c:ser>
          <c:idx val="2"/>
          <c:order val="2"/>
          <c:tx>
            <c:strRef>
              <c:f>Лист1!$A$87</c:f>
              <c:strCache>
                <c:ptCount val="1"/>
                <c:pt idx="0">
                  <c:v>13.3. Ще информирам Областния обществен съвет за превенция и противодействие на корупцията</c:v>
                </c:pt>
              </c:strCache>
            </c:strRef>
          </c:tx>
          <c:invertIfNegative val="0"/>
          <c:val>
            <c:numRef>
              <c:f>Лист1!$B$87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3"/>
          <c:order val="3"/>
          <c:tx>
            <c:strRef>
              <c:f>Лист1!$A$88</c:f>
              <c:strCache>
                <c:ptCount val="1"/>
                <c:pt idx="0">
                  <c:v>13.4. Ще информирам Комисията за превенция и противодействие на корупцията към МС</c:v>
                </c:pt>
              </c:strCache>
            </c:strRef>
          </c:tx>
          <c:invertIfNegative val="0"/>
          <c:val>
            <c:numRef>
              <c:f>Лист1!$B$88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ser>
          <c:idx val="4"/>
          <c:order val="4"/>
          <c:tx>
            <c:strRef>
              <c:f>Лист1!$A$89</c:f>
              <c:strCache>
                <c:ptCount val="1"/>
                <c:pt idx="0">
                  <c:v>13.5. Ще споделя с приятели</c:v>
                </c:pt>
              </c:strCache>
            </c:strRef>
          </c:tx>
          <c:invertIfNegative val="0"/>
          <c:val>
            <c:numRef>
              <c:f>Лист1!$B$89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</c:ser>
        <c:ser>
          <c:idx val="5"/>
          <c:order val="5"/>
          <c:tx>
            <c:strRef>
              <c:f>Лист1!$A$90</c:f>
              <c:strCache>
                <c:ptCount val="1"/>
                <c:pt idx="0">
                  <c:v>13.6. Няма да предприема конкретни действия</c:v>
                </c:pt>
              </c:strCache>
            </c:strRef>
          </c:tx>
          <c:invertIfNegative val="0"/>
          <c:val>
            <c:numRef>
              <c:f>Лист1!$B$90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069760"/>
        <c:axId val="36071296"/>
        <c:axId val="0"/>
      </c:bar3DChart>
      <c:catAx>
        <c:axId val="36069760"/>
        <c:scaling>
          <c:orientation val="minMax"/>
        </c:scaling>
        <c:delete val="1"/>
        <c:axPos val="b"/>
        <c:majorTickMark val="none"/>
        <c:minorTickMark val="none"/>
        <c:tickLblPos val="nextTo"/>
        <c:crossAx val="36071296"/>
        <c:crosses val="autoZero"/>
        <c:auto val="1"/>
        <c:lblAlgn val="ctr"/>
        <c:lblOffset val="100"/>
        <c:noMultiLvlLbl val="0"/>
      </c:catAx>
      <c:valAx>
        <c:axId val="36071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069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5158197239233986"/>
          <c:y val="3.9297051257378826E-2"/>
          <c:w val="0.42612423447069109"/>
          <c:h val="0.9327977272461131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32995370370370369"/>
          <c:w val="0.92500000000000004"/>
          <c:h val="0.4912529078524568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Лист1!$A$92:$A$93</c:f>
              <c:strCache>
                <c:ptCount val="2"/>
                <c:pt idx="0">
                  <c:v>14.1. Да</c:v>
                </c:pt>
                <c:pt idx="1">
                  <c:v>14.2. Не</c:v>
                </c:pt>
              </c:strCache>
            </c:strRef>
          </c:cat>
          <c:val>
            <c:numRef>
              <c:f>Лист1!$B$92:$B$93</c:f>
              <c:numCache>
                <c:formatCode>General</c:formatCode>
                <c:ptCount val="2"/>
                <c:pt idx="0">
                  <c:v>119</c:v>
                </c:pt>
                <c:pt idx="1">
                  <c:v>405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654464"/>
        <c:axId val="36672640"/>
      </c:barChart>
      <c:catAx>
        <c:axId val="36654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36672640"/>
        <c:crosses val="autoZero"/>
        <c:auto val="1"/>
        <c:lblAlgn val="ctr"/>
        <c:lblOffset val="100"/>
        <c:noMultiLvlLbl val="0"/>
      </c:catAx>
      <c:valAx>
        <c:axId val="36672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65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2724537037037038"/>
                  <c:y val="7.13030033699959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021604938271605"/>
                  <c:y val="-0.1493989556715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572846796928162E-2"/>
                  <c:y val="1.21042106432618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Лист1!$A$95:$A$98</c:f>
              <c:strCache>
                <c:ptCount val="4"/>
                <c:pt idx="0">
                  <c:v>15.1. От интернет страницата на Областна администрация</c:v>
                </c:pt>
                <c:pt idx="1">
                  <c:v>15.2. От информационни материали на другите администрации</c:v>
                </c:pt>
                <c:pt idx="2">
                  <c:v>15.3. От медиите, отразяващи дейността на областния съвет</c:v>
                </c:pt>
                <c:pt idx="3">
                  <c:v>15.4. От други източници</c:v>
                </c:pt>
              </c:strCache>
            </c:strRef>
          </c:cat>
          <c:val>
            <c:numRef>
              <c:f>Лист1!$B$95:$B$98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45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Лист1!$A$100:$A$103</c:f>
              <c:strCache>
                <c:ptCount val="4"/>
                <c:pt idx="0">
                  <c:v>16.1. Да</c:v>
                </c:pt>
                <c:pt idx="1">
                  <c:v>16.2. Отчасти</c:v>
                </c:pt>
                <c:pt idx="2">
                  <c:v>16.3. Не</c:v>
                </c:pt>
                <c:pt idx="3">
                  <c:v>16.4. Нямам становище</c:v>
                </c:pt>
              </c:strCache>
            </c:strRef>
          </c:cat>
          <c:val>
            <c:numRef>
              <c:f>Лист1!$B$100:$B$103</c:f>
              <c:numCache>
                <c:formatCode>General</c:formatCode>
                <c:ptCount val="4"/>
                <c:pt idx="0">
                  <c:v>40</c:v>
                </c:pt>
                <c:pt idx="1">
                  <c:v>108</c:v>
                </c:pt>
                <c:pt idx="2">
                  <c:v>153</c:v>
                </c:pt>
                <c:pt idx="3">
                  <c:v>265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35801344"/>
        <c:axId val="35819520"/>
        <c:axId val="0"/>
      </c:bar3DChart>
      <c:catAx>
        <c:axId val="35801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35819520"/>
        <c:crosses val="autoZero"/>
        <c:auto val="1"/>
        <c:lblAlgn val="ctr"/>
        <c:lblOffset val="100"/>
        <c:noMultiLvlLbl val="0"/>
      </c:catAx>
      <c:valAx>
        <c:axId val="35819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80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907293282494698E-2"/>
          <c:y val="0.36703865631217852"/>
          <c:w val="0.86037394222192509"/>
          <c:h val="0.4507155193683691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Лист1!$A$105:$A$106</c:f>
              <c:strCache>
                <c:ptCount val="2"/>
                <c:pt idx="0">
                  <c:v>17.1. Физическо лице</c:v>
                </c:pt>
                <c:pt idx="1">
                  <c:v>17.2. Представител или служител на юридическо лице</c:v>
                </c:pt>
              </c:strCache>
            </c:strRef>
          </c:cat>
          <c:val>
            <c:numRef>
              <c:f>Лист1!$B$105:$B$106</c:f>
              <c:numCache>
                <c:formatCode>General</c:formatCode>
                <c:ptCount val="2"/>
                <c:pt idx="0">
                  <c:v>407</c:v>
                </c:pt>
                <c:pt idx="1">
                  <c:v>134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646464"/>
        <c:axId val="35648256"/>
      </c:barChart>
      <c:catAx>
        <c:axId val="35646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35648256"/>
        <c:crosses val="autoZero"/>
        <c:auto val="1"/>
        <c:lblAlgn val="ctr"/>
        <c:lblOffset val="100"/>
        <c:noMultiLvlLbl val="0"/>
      </c:catAx>
      <c:valAx>
        <c:axId val="35648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646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95038233443298"/>
          <c:y val="3.6369219211046994E-2"/>
          <c:w val="0.65304961766556702"/>
          <c:h val="0.912486664588161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Лист1!$A$108</c:f>
              <c:strCache>
                <c:ptCount val="1"/>
                <c:pt idx="0">
                  <c:v>18.1. Микро или малко предприятие</c:v>
                </c:pt>
              </c:strCache>
            </c:strRef>
          </c:tx>
          <c:invertIfNegative val="0"/>
          <c:val>
            <c:numRef>
              <c:f>Лист1!$B$108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Лист1!$A$109</c:f>
              <c:strCache>
                <c:ptCount val="1"/>
                <c:pt idx="0">
                  <c:v>18.2. Средно предприятие</c:v>
                </c:pt>
              </c:strCache>
            </c:strRef>
          </c:tx>
          <c:invertIfNegative val="0"/>
          <c:val>
            <c:numRef>
              <c:f>Лист1!$B$109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Лист1!$A$110</c:f>
              <c:strCache>
                <c:ptCount val="1"/>
                <c:pt idx="0">
                  <c:v>18.3. Голямо предприятие</c:v>
                </c:pt>
              </c:strCache>
            </c:strRef>
          </c:tx>
          <c:invertIfNegative val="0"/>
          <c:val>
            <c:numRef>
              <c:f>Лист1!$B$110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Лист1!$A$111</c:f>
              <c:strCache>
                <c:ptCount val="1"/>
                <c:pt idx="0">
                  <c:v>18.4. НПО</c:v>
                </c:pt>
              </c:strCache>
            </c:strRef>
          </c:tx>
          <c:invertIfNegative val="0"/>
          <c:val>
            <c:numRef>
              <c:f>Лист1!$B$111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Лист1!$A$112</c:f>
              <c:strCache>
                <c:ptCount val="1"/>
                <c:pt idx="0">
                  <c:v>18.5. Друго</c:v>
                </c:pt>
              </c:strCache>
            </c:strRef>
          </c:tx>
          <c:invertIfNegative val="0"/>
          <c:val>
            <c:numRef>
              <c:f>Лист1!$B$112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1462400"/>
        <c:axId val="101463936"/>
        <c:axId val="0"/>
      </c:bar3DChart>
      <c:catAx>
        <c:axId val="1014624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01463936"/>
        <c:crosses val="autoZero"/>
        <c:auto val="1"/>
        <c:lblAlgn val="ctr"/>
        <c:lblOffset val="100"/>
        <c:noMultiLvlLbl val="0"/>
      </c:catAx>
      <c:valAx>
        <c:axId val="10146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1462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205755038996028E-3"/>
          <c:y val="4.2081227169350185E-2"/>
          <c:w val="0.27555506823541376"/>
          <c:h val="0.92995019453734973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4005813564159524E-2"/>
                  <c:y val="-4.93032277193473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2124701016235981E-2"/>
                  <c:y val="-6.20585608746245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Лист1!$A$114:$A$123</c:f>
              <c:strCache>
                <c:ptCount val="10"/>
                <c:pt idx="0">
                  <c:v>Шумен</c:v>
                </c:pt>
                <c:pt idx="1">
                  <c:v>Венец</c:v>
                </c:pt>
                <c:pt idx="2">
                  <c:v>Велики Преслав</c:v>
                </c:pt>
                <c:pt idx="3">
                  <c:v>Върбица</c:v>
                </c:pt>
                <c:pt idx="4">
                  <c:v>Каолиново</c:v>
                </c:pt>
                <c:pt idx="5">
                  <c:v>Каспичан</c:v>
                </c:pt>
                <c:pt idx="6">
                  <c:v>Никола Козлево</c:v>
                </c:pt>
                <c:pt idx="7">
                  <c:v>Нови пазар</c:v>
                </c:pt>
                <c:pt idx="8">
                  <c:v>Смядово</c:v>
                </c:pt>
                <c:pt idx="9">
                  <c:v>Хитрино</c:v>
                </c:pt>
              </c:strCache>
            </c:strRef>
          </c:cat>
          <c:val>
            <c:numRef>
              <c:f>Лист1!$B$114:$B$123</c:f>
              <c:numCache>
                <c:formatCode>General</c:formatCode>
                <c:ptCount val="10"/>
                <c:pt idx="0">
                  <c:v>282</c:v>
                </c:pt>
                <c:pt idx="1">
                  <c:v>3</c:v>
                </c:pt>
                <c:pt idx="2">
                  <c:v>38</c:v>
                </c:pt>
                <c:pt idx="3">
                  <c:v>31</c:v>
                </c:pt>
                <c:pt idx="4">
                  <c:v>48</c:v>
                </c:pt>
                <c:pt idx="5">
                  <c:v>28</c:v>
                </c:pt>
                <c:pt idx="6">
                  <c:v>13</c:v>
                </c:pt>
                <c:pt idx="7">
                  <c:v>54</c:v>
                </c:pt>
                <c:pt idx="8">
                  <c:v>17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61704397737692"/>
          <c:y val="0.21044925515318028"/>
          <c:w val="0.45242783992314811"/>
          <c:h val="0.5972271886347005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2.7179733004020434E-2"/>
                  <c:y val="2.52908936044143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9620068032413647E-2"/>
                  <c:y val="-0.176296249627075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7174699089064644E-2"/>
                  <c:y val="-6.49594489501166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444815378478662E-3"/>
                  <c:y val="8.18596081916824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687922143390768"/>
                  <c:y val="5.48068733103729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Лист1!$A$10:$A$14</c:f>
              <c:strCache>
                <c:ptCount val="5"/>
                <c:pt idx="0">
                  <c:v>2.1. Трудна доказуемост на участието в корупционни практики</c:v>
                </c:pt>
                <c:pt idx="1">
                  <c:v>2.2. Недостатъчен контрол от страна на институциите, задължени да осъществяват надзор за спазване на правилата за добро управление</c:v>
                </c:pt>
                <c:pt idx="2">
                  <c:v>2.3. Недостатъчен капацитет на разследващите и правораздавателните органи</c:v>
                </c:pt>
                <c:pt idx="3">
                  <c:v>2.4. Подкупност на високите етажи на властта</c:v>
                </c:pt>
                <c:pt idx="4">
                  <c:v>2.5. Наличие на предразсъдъци към лицата, сигнализиращи за нередности и често възприемане като „доносници“, а не като граждани, защитаващи обществения интерес</c:v>
                </c:pt>
              </c:strCache>
            </c:strRef>
          </c:cat>
          <c:val>
            <c:numRef>
              <c:f>Лист1!$B$10:$B$14</c:f>
              <c:numCache>
                <c:formatCode>General</c:formatCode>
                <c:ptCount val="5"/>
                <c:pt idx="0">
                  <c:v>218</c:v>
                </c:pt>
                <c:pt idx="1">
                  <c:v>175</c:v>
                </c:pt>
                <c:pt idx="2">
                  <c:v>76</c:v>
                </c:pt>
                <c:pt idx="3">
                  <c:v>251</c:v>
                </c:pt>
                <c:pt idx="4">
                  <c:v>49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Лист1!$A$125</c:f>
              <c:strCache>
                <c:ptCount val="1"/>
                <c:pt idx="0">
                  <c:v>До 30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Лист1!$B$125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Лист1!$A$126</c:f>
              <c:strCache>
                <c:ptCount val="1"/>
                <c:pt idx="0">
                  <c:v>От 30 до 45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22222222222221E-2"/>
                  <c:y val="-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Лист1!$B$126</c:f>
              <c:numCache>
                <c:formatCode>General</c:formatCode>
                <c:ptCount val="1"/>
                <c:pt idx="0">
                  <c:v>235</c:v>
                </c:pt>
              </c:numCache>
            </c:numRef>
          </c:val>
        </c:ser>
        <c:ser>
          <c:idx val="2"/>
          <c:order val="2"/>
          <c:tx>
            <c:strRef>
              <c:f>Лист1!$A$127</c:f>
              <c:strCache>
                <c:ptCount val="1"/>
                <c:pt idx="0">
                  <c:v>От 45 до 60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88888888888889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Лист1!$B$127</c:f>
              <c:numCache>
                <c:formatCode>General</c:formatCode>
                <c:ptCount val="1"/>
                <c:pt idx="0">
                  <c:v>216</c:v>
                </c:pt>
              </c:numCache>
            </c:numRef>
          </c:val>
        </c:ser>
        <c:ser>
          <c:idx val="3"/>
          <c:order val="3"/>
          <c:tx>
            <c:strRef>
              <c:f>Лист1!$A$128</c:f>
              <c:strCache>
                <c:ptCount val="1"/>
                <c:pt idx="0">
                  <c:v>Над 60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444444444444446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Лист1!$B$128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329344"/>
        <c:axId val="40791040"/>
        <c:axId val="0"/>
      </c:bar3DChart>
      <c:catAx>
        <c:axId val="36329344"/>
        <c:scaling>
          <c:orientation val="minMax"/>
        </c:scaling>
        <c:delete val="1"/>
        <c:axPos val="l"/>
        <c:majorTickMark val="none"/>
        <c:minorTickMark val="none"/>
        <c:tickLblPos val="nextTo"/>
        <c:crossAx val="40791040"/>
        <c:crosses val="autoZero"/>
        <c:auto val="1"/>
        <c:lblAlgn val="ctr"/>
        <c:lblOffset val="100"/>
        <c:noMultiLvlLbl val="0"/>
      </c:catAx>
      <c:valAx>
        <c:axId val="40791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3293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08526950611197E-2"/>
          <c:y val="0.19934892934977763"/>
          <c:w val="0.38354906974145625"/>
          <c:h val="0.7275408370161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Лист1!$A$16</c:f>
              <c:strCache>
                <c:ptCount val="1"/>
                <c:pt idx="0">
                  <c:v>3.1. Липса на изградена единна система за външна оценка на ефективността на предприеманите от институциите мерки за превенция и противодействие на корупцията</c:v>
                </c:pt>
              </c:strCache>
            </c:strRef>
          </c:tx>
          <c:invertIfNegative val="0"/>
          <c:cat>
            <c:strRef>
              <c:f>Лист1!$A$15</c:f>
              <c:strCache>
                <c:ptCount val="1"/>
                <c:pt idx="0">
                  <c:v>3. Защо според Вас, въпреки предприеманите и реализирани от държавните и общински структури организационно-управленски действия за противодействие на прилагането корупционни практики, реален ефект не се постига?</c:v>
                </c:pt>
              </c:strCache>
            </c:strRef>
          </c:cat>
          <c:val>
            <c:numRef>
              <c:f>Лист1!$B$16</c:f>
              <c:numCache>
                <c:formatCode>General</c:formatCode>
                <c:ptCount val="1"/>
                <c:pt idx="0">
                  <c:v>183</c:v>
                </c:pt>
              </c:numCache>
            </c:numRef>
          </c:val>
        </c:ser>
        <c:ser>
          <c:idx val="1"/>
          <c:order val="1"/>
          <c:tx>
            <c:strRef>
              <c:f>Лист1!$A$17</c:f>
              <c:strCache>
                <c:ptCount val="1"/>
                <c:pt idx="0">
                  <c:v>3.2. В интерес на институциите е да не си създават „главоболия“ с риск да си влошат имиджа</c:v>
                </c:pt>
              </c:strCache>
            </c:strRef>
          </c:tx>
          <c:invertIfNegative val="0"/>
          <c:cat>
            <c:strRef>
              <c:f>Лист1!$A$15</c:f>
              <c:strCache>
                <c:ptCount val="1"/>
                <c:pt idx="0">
                  <c:v>3. Защо според Вас, въпреки предприеманите и реализирани от държавните и общински структури организационно-управленски действия за противодействие на прилагането корупционни практики, реален ефект не се постига?</c:v>
                </c:pt>
              </c:strCache>
            </c:strRef>
          </c:cat>
          <c:val>
            <c:numRef>
              <c:f>Лист1!$B$17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</c:ser>
        <c:ser>
          <c:idx val="2"/>
          <c:order val="2"/>
          <c:tx>
            <c:strRef>
              <c:f>Лист1!$A$18</c:f>
              <c:strCache>
                <c:ptCount val="1"/>
                <c:pt idx="0">
                  <c:v>3.3. Съучастие на лица от администрацията за поддържане на прокорупционна нагласа в потребителите на публичните услуги</c:v>
                </c:pt>
              </c:strCache>
            </c:strRef>
          </c:tx>
          <c:invertIfNegative val="0"/>
          <c:cat>
            <c:strRef>
              <c:f>Лист1!$A$15</c:f>
              <c:strCache>
                <c:ptCount val="1"/>
                <c:pt idx="0">
                  <c:v>3. Защо според Вас, въпреки предприеманите и реализирани от държавните и общински структури организационно-управленски действия за противодействие на прилагането корупционни практики, реален ефект не се постига?</c:v>
                </c:pt>
              </c:strCache>
            </c:strRef>
          </c:cat>
          <c:val>
            <c:numRef>
              <c:f>Лист1!$B$18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</c:ser>
        <c:ser>
          <c:idx val="3"/>
          <c:order val="3"/>
          <c:tx>
            <c:strRef>
              <c:f>Лист1!$A$19</c:f>
              <c:strCache>
                <c:ptCount val="1"/>
                <c:pt idx="0">
                  <c:v>3.4. Поради бюрократичен подход и формализъм</c:v>
                </c:pt>
              </c:strCache>
            </c:strRef>
          </c:tx>
          <c:invertIfNegative val="0"/>
          <c:cat>
            <c:strRef>
              <c:f>Лист1!$A$15</c:f>
              <c:strCache>
                <c:ptCount val="1"/>
                <c:pt idx="0">
                  <c:v>3. Защо според Вас, въпреки предприеманите и реализирани от държавните и общински структури организационно-управленски действия за противодействие на прилагането корупционни практики, реален ефект не се постига?</c:v>
                </c:pt>
              </c:strCache>
            </c:strRef>
          </c:cat>
          <c:val>
            <c:numRef>
              <c:f>Лист1!$B$19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</c:ser>
        <c:ser>
          <c:idx val="4"/>
          <c:order val="4"/>
          <c:tx>
            <c:strRef>
              <c:f>Лист1!$A$20</c:f>
              <c:strCache>
                <c:ptCount val="1"/>
                <c:pt idx="0">
                  <c:v>3.5. Непознаване на процедурите за сигнализиране за корупционни практики в институцията</c:v>
                </c:pt>
              </c:strCache>
            </c:strRef>
          </c:tx>
          <c:invertIfNegative val="0"/>
          <c:cat>
            <c:strRef>
              <c:f>Лист1!$A$15</c:f>
              <c:strCache>
                <c:ptCount val="1"/>
                <c:pt idx="0">
                  <c:v>3. Защо според Вас, въпреки предприеманите и реализирани от държавните и общински структури организационно-управленски действия за противодействие на прилагането корупционни практики, реален ефект не се постига?</c:v>
                </c:pt>
              </c:strCache>
            </c:strRef>
          </c:cat>
          <c:val>
            <c:numRef>
              <c:f>Лист1!$B$20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5"/>
          <c:order val="5"/>
          <c:tx>
            <c:strRef>
              <c:f>Лист1!$A$21</c:f>
              <c:strCache>
                <c:ptCount val="1"/>
                <c:pt idx="0">
                  <c:v>3.6. Неефективна обратна връзка с потребителите на публичните услуги </c:v>
                </c:pt>
              </c:strCache>
            </c:strRef>
          </c:tx>
          <c:invertIfNegative val="0"/>
          <c:cat>
            <c:strRef>
              <c:f>Лист1!$A$15</c:f>
              <c:strCache>
                <c:ptCount val="1"/>
                <c:pt idx="0">
                  <c:v>3. Защо според Вас, въпреки предприеманите и реализирани от държавните и общински структури организационно-управленски действия за противодействие на прилагането корупционни практики, реален ефект не се постига?</c:v>
                </c:pt>
              </c:strCache>
            </c:strRef>
          </c:cat>
          <c:val>
            <c:numRef>
              <c:f>Лист1!$B$21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015488"/>
        <c:axId val="32017024"/>
        <c:axId val="0"/>
      </c:bar3DChart>
      <c:catAx>
        <c:axId val="32015488"/>
        <c:scaling>
          <c:orientation val="minMax"/>
        </c:scaling>
        <c:delete val="1"/>
        <c:axPos val="b"/>
        <c:majorTickMark val="none"/>
        <c:minorTickMark val="none"/>
        <c:tickLblPos val="nextTo"/>
        <c:crossAx val="32017024"/>
        <c:crosses val="autoZero"/>
        <c:auto val="1"/>
        <c:lblAlgn val="ctr"/>
        <c:lblOffset val="100"/>
        <c:noMultiLvlLbl val="0"/>
      </c:catAx>
      <c:valAx>
        <c:axId val="32017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015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6416751725478755"/>
          <c:y val="2.3004374453193352E-2"/>
          <c:w val="0.52488784388062604"/>
          <c:h val="0.96055949256342954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485291103336382E-2"/>
          <c:y val="7.4304928608741966E-2"/>
          <c:w val="0.46980871606091451"/>
          <c:h val="0.829538468696258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Лист1!$A$23</c:f>
              <c:strCache>
                <c:ptCount val="1"/>
                <c:pt idx="0">
                  <c:v>4.1. Липса на прозрачност в процедурите</c:v>
                </c:pt>
              </c:strCache>
            </c:strRef>
          </c:tx>
          <c:invertIfNegative val="0"/>
          <c:cat>
            <c:strRef>
              <c:f>Лист1!$A$22</c:f>
              <c:strCache>
                <c:ptCount val="1"/>
                <c:pt idx="0">
                  <c:v>4. Какви са основните фактори, които провокират и благоприятстват разпространението на корупцията?</c:v>
                </c:pt>
              </c:strCache>
            </c:strRef>
          </c:cat>
          <c:val>
            <c:numRef>
              <c:f>Лист1!$B$23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</c:ser>
        <c:ser>
          <c:idx val="1"/>
          <c:order val="1"/>
          <c:tx>
            <c:strRef>
              <c:f>Лист1!$A$24</c:f>
              <c:strCache>
                <c:ptCount val="1"/>
                <c:pt idx="0">
                  <c:v>4.2. Неконтролируемата власт</c:v>
                </c:pt>
              </c:strCache>
            </c:strRef>
          </c:tx>
          <c:invertIfNegative val="0"/>
          <c:cat>
            <c:strRef>
              <c:f>Лист1!$A$22</c:f>
              <c:strCache>
                <c:ptCount val="1"/>
                <c:pt idx="0">
                  <c:v>4. Какви са основните фактори, които провокират и благоприятстват разпространението на корупцията?</c:v>
                </c:pt>
              </c:strCache>
            </c:strRef>
          </c:cat>
          <c:val>
            <c:numRef>
              <c:f>Лист1!$B$24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</c:ser>
        <c:ser>
          <c:idx val="2"/>
          <c:order val="2"/>
          <c:tx>
            <c:strRef>
              <c:f>Лист1!$A$25</c:f>
              <c:strCache>
                <c:ptCount val="1"/>
                <c:pt idx="0">
                  <c:v>4.3. Липса на зряло гражданско общество</c:v>
                </c:pt>
              </c:strCache>
            </c:strRef>
          </c:tx>
          <c:invertIfNegative val="0"/>
          <c:cat>
            <c:strRef>
              <c:f>Лист1!$A$22</c:f>
              <c:strCache>
                <c:ptCount val="1"/>
                <c:pt idx="0">
                  <c:v>4. Какви са основните фактори, които провокират и благоприятстват разпространението на корупцията?</c:v>
                </c:pt>
              </c:strCache>
            </c:strRef>
          </c:cat>
          <c:val>
            <c:numRef>
              <c:f>Лист1!$B$25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</c:ser>
        <c:ser>
          <c:idx val="3"/>
          <c:order val="3"/>
          <c:tx>
            <c:strRef>
              <c:f>Лист1!$A$26</c:f>
              <c:strCache>
                <c:ptCount val="1"/>
                <c:pt idx="0">
                  <c:v>4.4. Липса на обществена реакция на проявите на корупция</c:v>
                </c:pt>
              </c:strCache>
            </c:strRef>
          </c:tx>
          <c:invertIfNegative val="0"/>
          <c:cat>
            <c:strRef>
              <c:f>Лист1!$A$22</c:f>
              <c:strCache>
                <c:ptCount val="1"/>
                <c:pt idx="0">
                  <c:v>4. Какви са основните фактори, които провокират и благоприятстват разпространението на корупцията?</c:v>
                </c:pt>
              </c:strCache>
            </c:strRef>
          </c:cat>
          <c:val>
            <c:numRef>
              <c:f>Лист1!$B$26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</c:ser>
        <c:ser>
          <c:idx val="4"/>
          <c:order val="4"/>
          <c:tx>
            <c:strRef>
              <c:f>Лист1!$A$27</c:f>
              <c:strCache>
                <c:ptCount val="1"/>
                <c:pt idx="0">
                  <c:v>4.5. Назначаване на неподходящи лица в администрацията</c:v>
                </c:pt>
              </c:strCache>
            </c:strRef>
          </c:tx>
          <c:invertIfNegative val="0"/>
          <c:cat>
            <c:strRef>
              <c:f>Лист1!$A$22</c:f>
              <c:strCache>
                <c:ptCount val="1"/>
                <c:pt idx="0">
                  <c:v>4. Какви са основните фактори, които провокират и благоприятстват разпространението на корупцията?</c:v>
                </c:pt>
              </c:strCache>
            </c:strRef>
          </c:cat>
          <c:val>
            <c:numRef>
              <c:f>Лист1!$B$27</c:f>
              <c:numCache>
                <c:formatCode>General</c:formatCode>
                <c:ptCount val="1"/>
                <c:pt idx="0">
                  <c:v>129</c:v>
                </c:pt>
              </c:numCache>
            </c:numRef>
          </c:val>
        </c:ser>
        <c:ser>
          <c:idx val="5"/>
          <c:order val="5"/>
          <c:tx>
            <c:strRef>
              <c:f>Лист1!$A$28</c:f>
              <c:strCache>
                <c:ptCount val="1"/>
                <c:pt idx="0">
                  <c:v>4.6. Ниските доходи на администрацията, контролираща икономически активи или процеси за високи стойности</c:v>
                </c:pt>
              </c:strCache>
            </c:strRef>
          </c:tx>
          <c:invertIfNegative val="0"/>
          <c:cat>
            <c:strRef>
              <c:f>Лист1!$A$22</c:f>
              <c:strCache>
                <c:ptCount val="1"/>
                <c:pt idx="0">
                  <c:v>4. Какви са основните фактори, които провокират и благоприятстват разпространението на корупцията?</c:v>
                </c:pt>
              </c:strCache>
            </c:strRef>
          </c:cat>
          <c:val>
            <c:numRef>
              <c:f>Лист1!$B$28</c:f>
              <c:numCache>
                <c:formatCode>General</c:formatCode>
                <c:ptCount val="1"/>
                <c:pt idx="0">
                  <c:v>174</c:v>
                </c:pt>
              </c:numCache>
            </c:numRef>
          </c:val>
        </c:ser>
        <c:ser>
          <c:idx val="6"/>
          <c:order val="6"/>
          <c:tx>
            <c:strRef>
              <c:f>Лист1!$A$29</c:f>
              <c:strCache>
                <c:ptCount val="1"/>
                <c:pt idx="0">
                  <c:v>4.7. Човешките слабости и желание за извличане на облаги</c:v>
                </c:pt>
              </c:strCache>
            </c:strRef>
          </c:tx>
          <c:invertIfNegative val="0"/>
          <c:cat>
            <c:strRef>
              <c:f>Лист1!$A$22</c:f>
              <c:strCache>
                <c:ptCount val="1"/>
                <c:pt idx="0">
                  <c:v>4. Какви са основните фактори, които провокират и благоприятстват разпространението на корупцията?</c:v>
                </c:pt>
              </c:strCache>
            </c:strRef>
          </c:cat>
          <c:val>
            <c:numRef>
              <c:f>Лист1!$B$29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7889664"/>
        <c:axId val="6882432"/>
        <c:axId val="0"/>
      </c:bar3DChart>
      <c:catAx>
        <c:axId val="97889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6882432"/>
        <c:crosses val="autoZero"/>
        <c:auto val="1"/>
        <c:lblAlgn val="ctr"/>
        <c:lblOffset val="100"/>
        <c:noMultiLvlLbl val="0"/>
      </c:catAx>
      <c:valAx>
        <c:axId val="688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7889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4266496752747839"/>
          <c:y val="8.0667104111986042E-3"/>
          <c:w val="0.43051058931408448"/>
          <c:h val="0.96586526684164475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22839506172839"/>
          <c:y val="0.13966156538162428"/>
          <c:w val="0.75154320987654322"/>
          <c:h val="0.73831379846683698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2.9737654320987655E-2"/>
                  <c:y val="0.10843951366514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8032042869641294E-2"/>
                  <c:y val="2.52628180202199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7592592592592592E-3"/>
                  <c:y val="0.1074885776580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396604938271605E-3"/>
                  <c:y val="-7.3295154705032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Лист1!$A$31:$A$36</c:f>
              <c:strCache>
                <c:ptCount val="6"/>
                <c:pt idx="0">
                  <c:v> 5.1. Разширяване на „електронно правителство“ и  „електронна администрация“</c:v>
                </c:pt>
                <c:pt idx="1">
                  <c:v>5.2. Спазване на законите и нормативната база</c:v>
                </c:pt>
                <c:pt idx="2">
                  <c:v>5.3 Ограничаване на административните тежести</c:v>
                </c:pt>
                <c:pt idx="3">
                  <c:v>5.4. Засилване на гражданския контрол на обществото</c:v>
                </c:pt>
                <c:pt idx="4">
                  <c:v>5.5. Изграждане на обществена нетърпимост към проявите на корупция</c:v>
                </c:pt>
                <c:pt idx="5">
                  <c:v>5.6. Създаване и разпространение на добри практики за противодействие</c:v>
                </c:pt>
              </c:strCache>
            </c:strRef>
          </c:cat>
          <c:val>
            <c:numRef>
              <c:f>Лист1!$B$31:$B$36</c:f>
              <c:numCache>
                <c:formatCode>General</c:formatCode>
                <c:ptCount val="6"/>
                <c:pt idx="0">
                  <c:v>170</c:v>
                </c:pt>
                <c:pt idx="1">
                  <c:v>231</c:v>
                </c:pt>
                <c:pt idx="2">
                  <c:v>90</c:v>
                </c:pt>
                <c:pt idx="3">
                  <c:v>133</c:v>
                </c:pt>
                <c:pt idx="4">
                  <c:v>96</c:v>
                </c:pt>
                <c:pt idx="5">
                  <c:v>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91080841559558E-2"/>
          <c:y val="0.17668297195397142"/>
          <c:w val="0.49417035075227067"/>
          <c:h val="0.787716372096934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Лист1!$A$39</c:f>
              <c:strCache>
                <c:ptCount val="1"/>
                <c:pt idx="0">
                  <c:v>6.1. Активен подкуп /когато се дава неследващ се дар или имотна облага,  за да се мотивира лицето да извърши действие по служба/</c:v>
                </c:pt>
              </c:strCache>
            </c:strRef>
          </c:tx>
          <c:invertIfNegative val="0"/>
          <c:cat>
            <c:strRef>
              <c:f>Лист1!$A$38</c:f>
              <c:strCache>
                <c:ptCount val="1"/>
                <c:pt idx="0">
                  <c:v>6. Какви корупционни практики според Вас са най-често прилагани в региона/ общината?</c:v>
                </c:pt>
              </c:strCache>
            </c:strRef>
          </c:cat>
          <c:val>
            <c:numRef>
              <c:f>Лист1!$B$39</c:f>
              <c:numCache>
                <c:formatCode>General</c:formatCode>
                <c:ptCount val="1"/>
                <c:pt idx="0">
                  <c:v>142</c:v>
                </c:pt>
              </c:numCache>
            </c:numRef>
          </c:val>
        </c:ser>
        <c:ser>
          <c:idx val="1"/>
          <c:order val="1"/>
          <c:tx>
            <c:strRef>
              <c:f>Лист1!$A$40</c:f>
              <c:strCache>
                <c:ptCount val="1"/>
                <c:pt idx="0">
                  <c:v>6.2. Пасивен подкуп /когато се получава дар или имотна облага, която не му се следва, заради неговото поведение по служба/</c:v>
                </c:pt>
              </c:strCache>
            </c:strRef>
          </c:tx>
          <c:invertIfNegative val="0"/>
          <c:cat>
            <c:strRef>
              <c:f>Лист1!$A$38</c:f>
              <c:strCache>
                <c:ptCount val="1"/>
                <c:pt idx="0">
                  <c:v>6. Какви корупционни практики според Вас са най-често прилагани в региона/ общината?</c:v>
                </c:pt>
              </c:strCache>
            </c:strRef>
          </c:cat>
          <c:val>
            <c:numRef>
              <c:f>Лист1!$B$40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2"/>
          <c:order val="2"/>
          <c:tx>
            <c:strRef>
              <c:f>Лист1!$A$41</c:f>
              <c:strCache>
                <c:ptCount val="1"/>
                <c:pt idx="0">
                  <c:v>6.3. Провокация към подкуп</c:v>
                </c:pt>
              </c:strCache>
            </c:strRef>
          </c:tx>
          <c:invertIfNegative val="0"/>
          <c:cat>
            <c:strRef>
              <c:f>Лист1!$A$38</c:f>
              <c:strCache>
                <c:ptCount val="1"/>
                <c:pt idx="0">
                  <c:v>6. Какви корупционни практики според Вас са най-често прилагани в региона/ общината?</c:v>
                </c:pt>
              </c:strCache>
            </c:strRef>
          </c:cat>
          <c:val>
            <c:numRef>
              <c:f>Лист1!$B$41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</c:ser>
        <c:ser>
          <c:idx val="3"/>
          <c:order val="3"/>
          <c:tx>
            <c:strRef>
              <c:f>Лист1!$A$42</c:f>
              <c:strCache>
                <c:ptCount val="1"/>
                <c:pt idx="0">
                  <c:v>6.4. Търговия с влияние /упражняване на неправомерно въздействие върху длъжностно лице, за да извърши дадено действие по служба/</c:v>
                </c:pt>
              </c:strCache>
            </c:strRef>
          </c:tx>
          <c:invertIfNegative val="0"/>
          <c:cat>
            <c:strRef>
              <c:f>Лист1!$A$38</c:f>
              <c:strCache>
                <c:ptCount val="1"/>
                <c:pt idx="0">
                  <c:v>6. Какви корупционни практики според Вас са най-често прилагани в региона/ общината?</c:v>
                </c:pt>
              </c:strCache>
            </c:strRef>
          </c:cat>
          <c:val>
            <c:numRef>
              <c:f>Лист1!$B$42</c:f>
              <c:numCache>
                <c:formatCode>General</c:formatCode>
                <c:ptCount val="1"/>
                <c:pt idx="0">
                  <c:v>183</c:v>
                </c:pt>
              </c:numCache>
            </c:numRef>
          </c:val>
        </c:ser>
        <c:ser>
          <c:idx val="4"/>
          <c:order val="4"/>
          <c:tx>
            <c:strRef>
              <c:f>Лист1!$A$43</c:f>
              <c:strCache>
                <c:ptCount val="1"/>
                <c:pt idx="0">
                  <c:v>6.5. Длъжностно присвояване</c:v>
                </c:pt>
              </c:strCache>
            </c:strRef>
          </c:tx>
          <c:invertIfNegative val="0"/>
          <c:cat>
            <c:strRef>
              <c:f>Лист1!$A$38</c:f>
              <c:strCache>
                <c:ptCount val="1"/>
                <c:pt idx="0">
                  <c:v>6. Какви корупционни практики според Вас са най-често прилагани в региона/ общината?</c:v>
                </c:pt>
              </c:strCache>
            </c:strRef>
          </c:cat>
          <c:val>
            <c:numRef>
              <c:f>Лист1!$B$43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5"/>
          <c:order val="5"/>
          <c:tx>
            <c:strRef>
              <c:f>Лист1!$A$44</c:f>
              <c:strCache>
                <c:ptCount val="1"/>
                <c:pt idx="0">
                  <c:v>6.6. Нарушаване или неизпълнение на служебните задължения или превишаване на правата с цел да се набави облага или се причини другиму вреда</c:v>
                </c:pt>
              </c:strCache>
            </c:strRef>
          </c:tx>
          <c:invertIfNegative val="0"/>
          <c:cat>
            <c:strRef>
              <c:f>Лист1!$A$38</c:f>
              <c:strCache>
                <c:ptCount val="1"/>
                <c:pt idx="0">
                  <c:v>6. Какви корупционни практики според Вас са най-често прилагани в региона/ общината?</c:v>
                </c:pt>
              </c:strCache>
            </c:strRef>
          </c:cat>
          <c:val>
            <c:numRef>
              <c:f>Лист1!$B$44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847808"/>
        <c:axId val="39849344"/>
        <c:axId val="0"/>
      </c:bar3DChart>
      <c:catAx>
        <c:axId val="398478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9849344"/>
        <c:crosses val="autoZero"/>
        <c:auto val="1"/>
        <c:lblAlgn val="ctr"/>
        <c:lblOffset val="100"/>
        <c:noMultiLvlLbl val="0"/>
      </c:catAx>
      <c:valAx>
        <c:axId val="3984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847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3320863792140727"/>
          <c:y val="5.4026734199992356E-2"/>
          <c:w val="0.44429163102111074"/>
          <c:h val="0.89873447926993655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Лист1!$A$46</c:f>
              <c:strCache>
                <c:ptCount val="1"/>
                <c:pt idx="0">
                  <c:v>7. При кои длъжности според Вас се използват корупционни практики?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0099716387741468"/>
                  <c:y val="0.218083465604291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9632011885541579E-2"/>
                  <c:y val="0.10019727634125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590417517254784"/>
                  <c:y val="-2.76433096156512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112703645303287"/>
                  <c:y val="-0.193802937355064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8802180395299404E-2"/>
                  <c:y val="6.13975553106845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Лист1!$A$47:$A$52</c:f>
              <c:strCache>
                <c:ptCount val="6"/>
                <c:pt idx="0">
                  <c:v>7.1. Областен управител и неговите заместници</c:v>
                </c:pt>
                <c:pt idx="1">
                  <c:v>7.2. Кмет на община и неговите заместници</c:v>
                </c:pt>
                <c:pt idx="2">
                  <c:v>7.3. Ръководители на териториални структури</c:v>
                </c:pt>
                <c:pt idx="3">
                  <c:v>7.4. Ръководни длъжности /гл.секретар, директори на дирекция, началник отдели и други/</c:v>
                </c:pt>
                <c:pt idx="4">
                  <c:v>7.5. Експертни длъжности</c:v>
                </c:pt>
                <c:pt idx="5">
                  <c:v>7.6. Други</c:v>
                </c:pt>
              </c:strCache>
            </c:strRef>
          </c:cat>
          <c:val>
            <c:numRef>
              <c:f>Лист1!$B$47:$B$52</c:f>
              <c:numCache>
                <c:formatCode>General</c:formatCode>
                <c:ptCount val="6"/>
                <c:pt idx="0">
                  <c:v>105</c:v>
                </c:pt>
                <c:pt idx="1">
                  <c:v>202</c:v>
                </c:pt>
                <c:pt idx="2">
                  <c:v>164</c:v>
                </c:pt>
                <c:pt idx="3">
                  <c:v>153</c:v>
                </c:pt>
                <c:pt idx="4">
                  <c:v>98</c:v>
                </c:pt>
                <c:pt idx="5">
                  <c:v>26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80683333080909E-2"/>
          <c:y val="4.0765550239234442E-2"/>
          <c:w val="0.92251341379394547"/>
          <c:h val="0.80730623620575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Лист1!$A$54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875279478954019E-2"/>
                  <c:y val="2.446587926509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Лист1!$A$53</c:f>
              <c:strCache>
                <c:ptCount val="1"/>
                <c:pt idx="0">
                  <c:v>8. Оказван ли Ви е натиск през последната година за даване на подкуп при извършване на публични услуги ?</c:v>
                </c:pt>
              </c:strCache>
            </c:strRef>
          </c:cat>
          <c:val>
            <c:numRef>
              <c:f>Лист1!$B$54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Лист1!$A$55</c:f>
              <c:strCache>
                <c:ptCount val="1"/>
                <c:pt idx="0">
                  <c:v>Не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768664333624961E-2"/>
                  <c:y val="0.27058442694663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Лист1!$A$53</c:f>
              <c:strCache>
                <c:ptCount val="1"/>
                <c:pt idx="0">
                  <c:v>8. Оказван ли Ви е натиск през последната година за даване на подкуп при извършване на публични услуги ?</c:v>
                </c:pt>
              </c:strCache>
            </c:strRef>
          </c:cat>
          <c:val>
            <c:numRef>
              <c:f>Лист1!$B$55</c:f>
              <c:numCache>
                <c:formatCode>General</c:formatCode>
                <c:ptCount val="1"/>
                <c:pt idx="0">
                  <c:v>483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111488"/>
        <c:axId val="82117376"/>
        <c:axId val="0"/>
      </c:bar3DChart>
      <c:catAx>
        <c:axId val="82111488"/>
        <c:scaling>
          <c:orientation val="minMax"/>
        </c:scaling>
        <c:delete val="1"/>
        <c:axPos val="b"/>
        <c:majorTickMark val="none"/>
        <c:minorTickMark val="none"/>
        <c:tickLblPos val="nextTo"/>
        <c:crossAx val="82117376"/>
        <c:crosses val="autoZero"/>
        <c:auto val="1"/>
        <c:lblAlgn val="ctr"/>
        <c:lblOffset val="100"/>
        <c:noMultiLvlLbl val="0"/>
      </c:catAx>
      <c:valAx>
        <c:axId val="82117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111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1644468237613396E-2"/>
          <c:y val="0.1085905305044061"/>
          <c:w val="0.15369183402162837"/>
          <c:h val="0.17158152497865417"/>
        </c:manualLayout>
      </c:layout>
      <c:overlay val="0"/>
      <c:txPr>
        <a:bodyPr/>
        <a:lstStyle/>
        <a:p>
          <a:pPr>
            <a:defRPr sz="1800"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8.7499999999999994E-2"/>
          <c:w val="0.84104938271604934"/>
          <c:h val="0.81388888888888888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-0.19318867325066652"/>
                  <c:y val="-0.113274727488278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659556294601886E-2"/>
                  <c:y val="1.41670621324989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7337173131136533E-3"/>
                  <c:y val="-1.89142607174103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7192293032073317E-3"/>
                  <c:y val="-4.97063960779050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3348765432098766E-3"/>
                  <c:y val="-3.95960192475940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971834168854347E-2"/>
                  <c:y val="6.867248528391614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Лист1!$A$57:$A$65</c:f>
              <c:strCache>
                <c:ptCount val="9"/>
                <c:pt idx="0">
                  <c:v>9.1. Областна администрация</c:v>
                </c:pt>
                <c:pt idx="1">
                  <c:v>9.2. Община</c:v>
                </c:pt>
                <c:pt idx="2">
                  <c:v>9.3. Полиция</c:v>
                </c:pt>
                <c:pt idx="3">
                  <c:v>9.4. Следствена служба</c:v>
                </c:pt>
                <c:pt idx="4">
                  <c:v>9.5. Съдебна система</c:v>
                </c:pt>
                <c:pt idx="5">
                  <c:v>9.6. Социално подпомагане</c:v>
                </c:pt>
                <c:pt idx="6">
                  <c:v>9.7. Данъчни служби</c:v>
                </c:pt>
                <c:pt idx="7">
                  <c:v>9.8. Социално осигуряване</c:v>
                </c:pt>
                <c:pt idx="8">
                  <c:v>9.9. Други</c:v>
                </c:pt>
              </c:strCache>
            </c:strRef>
          </c:cat>
          <c:val>
            <c:numRef>
              <c:f>Лист1!$B$57:$B$65</c:f>
              <c:numCache>
                <c:formatCode>General</c:formatCode>
                <c:ptCount val="9"/>
                <c:pt idx="0">
                  <c:v>5</c:v>
                </c:pt>
                <c:pt idx="1">
                  <c:v>11</c:v>
                </c:pt>
                <c:pt idx="2">
                  <c:v>21</c:v>
                </c:pt>
                <c:pt idx="3">
                  <c:v>4</c:v>
                </c:pt>
                <c:pt idx="4">
                  <c:v>12</c:v>
                </c:pt>
                <c:pt idx="5">
                  <c:v>7</c:v>
                </c:pt>
                <c:pt idx="6">
                  <c:v>9</c:v>
                </c:pt>
                <c:pt idx="7">
                  <c:v>3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 триъгъл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ен триъгъл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 триъгъл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  <p:cxnSp>
        <p:nvCxnSpPr>
          <p:cNvPr id="11" name="Право съединение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ен триъгъл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03B6F3-62FB-480A-9E43-540BD575FFB7}" type="datetimeFigureOut">
              <a:rPr lang="bg-BG" smtClean="0"/>
              <a:t>10.9.2014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5D7CB8-E77D-4EA1-8302-AB7695CB9058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508696"/>
          </a:xfrm>
        </p:spPr>
        <p:txBody>
          <a:bodyPr>
            <a:noAutofit/>
          </a:bodyPr>
          <a:lstStyle/>
          <a:p>
            <a:r>
              <a:rPr lang="bg-BG" sz="2800" dirty="0" smtClean="0"/>
              <a:t>Анкетно </a:t>
            </a:r>
            <a:r>
              <a:rPr lang="bg-BG" sz="2800" dirty="0"/>
              <a:t>проучване за наличие на корупционни практики в общините и териториалните структури, на територията на област Шумен</a:t>
            </a:r>
          </a:p>
        </p:txBody>
      </p:sp>
    </p:spTree>
    <p:extLst>
      <p:ext uri="{BB962C8B-B14F-4D97-AF65-F5344CB8AC3E}">
        <p14:creationId xmlns:p14="http://schemas.microsoft.com/office/powerpoint/2010/main" val="112777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 isContent="1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/>
              <a:t>7. При кои длъжности, според Вас, се използват корупционни практики?</a:t>
            </a:r>
            <a:endParaRPr lang="bg-BG" sz="2000" b="1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071248"/>
              </p:ext>
            </p:extLst>
          </p:nvPr>
        </p:nvGraphicFramePr>
        <p:xfrm>
          <a:off x="457200" y="1484784"/>
          <a:ext cx="8229600" cy="496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848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dirty="0" smtClean="0"/>
              <a:t>8. Оказван ли Ви е натиск през последната година за даване на подкуп при извършване на публични услуги ?</a:t>
            </a:r>
            <a:endParaRPr lang="bg-BG" sz="1800" b="1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058814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98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/>
              <a:t>9. Ако Ви е оказван натиск, моля посочете от страна на коя институция:</a:t>
            </a:r>
            <a:endParaRPr lang="bg-BG" sz="2000" b="1" dirty="0"/>
          </a:p>
        </p:txBody>
      </p:sp>
      <p:graphicFrame>
        <p:nvGraphicFramePr>
          <p:cNvPr id="7" name="Контейнер за съдържани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284996"/>
              </p:ext>
            </p:extLst>
          </p:nvPr>
        </p:nvGraphicFramePr>
        <p:xfrm>
          <a:off x="457200" y="1628800"/>
          <a:ext cx="8229600" cy="48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75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/>
              <a:t>10. Ако сте бил участник в прилагане на корупционни практики, по чия „инициатива“ е ставало това?</a:t>
            </a:r>
            <a:endParaRPr lang="bg-BG" sz="2000" b="1" dirty="0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300913"/>
              </p:ext>
            </p:extLst>
          </p:nvPr>
        </p:nvGraphicFramePr>
        <p:xfrm>
          <a:off x="457200" y="1556792"/>
          <a:ext cx="8229600" cy="489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75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/>
              <a:t>11. Колко често Ви се е налагало да сте участник в корупционни практики за последната година?</a:t>
            </a:r>
            <a:endParaRPr lang="bg-BG" sz="2000" b="1" dirty="0"/>
          </a:p>
        </p:txBody>
      </p:sp>
      <p:graphicFrame>
        <p:nvGraphicFramePr>
          <p:cNvPr id="7" name="Контейнер за съдържани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207143"/>
              </p:ext>
            </p:extLst>
          </p:nvPr>
        </p:nvGraphicFramePr>
        <p:xfrm>
          <a:off x="457200" y="1484784"/>
          <a:ext cx="8229600" cy="496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83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/>
          </a:bodyPr>
          <a:lstStyle/>
          <a:p>
            <a:pPr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2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 Ако оценявате корупцията като сериозен проблем за вашето ежедневие, защо не сте готов да предприемете конкретни действия за противодействие?</a:t>
            </a: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45110"/>
              </p:ext>
            </p:extLst>
          </p:nvPr>
        </p:nvGraphicFramePr>
        <p:xfrm>
          <a:off x="457200" y="1484784"/>
          <a:ext cx="82912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78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200" b="1" dirty="0" smtClean="0"/>
              <a:t>13.  Ако станете свидетел на корупционна практика, как бихте реагирали?</a:t>
            </a:r>
            <a:endParaRPr lang="bg-BG" dirty="0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667295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539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/>
              <a:t>14. Имате ли информация за съществуването и дейността на Областния съвет за превенция и противодействие на корупцията ?</a:t>
            </a:r>
            <a:endParaRPr lang="bg-BG" sz="2000" b="1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91994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5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/>
              <a:t>15. Ако отговорът Ви е „Да“ , откъде се информирате ?</a:t>
            </a:r>
            <a:endParaRPr lang="bg-BG" sz="2000" b="1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906994"/>
              </p:ext>
            </p:extLst>
          </p:nvPr>
        </p:nvGraphicFramePr>
        <p:xfrm>
          <a:off x="457200" y="1124744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15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000" b="1" dirty="0" smtClean="0"/>
              <a:t>16. Считате ли, че със своята дейност Областния обществен съвет за превенция и противодействие на корупцията съдейства за ограничаване и противодействие на корупцията?</a:t>
            </a:r>
            <a:endParaRPr lang="bg-BG" sz="2000" b="1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808539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89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bg-BG" sz="2000" b="1" dirty="0" smtClean="0"/>
              <a:t>Анкетно проучване за наличие на корупционни практики в общините и териториалните структури, на територията на област Шумен</a:t>
            </a:r>
            <a:endParaRPr lang="bg-BG" sz="20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Проведено </a:t>
            </a:r>
            <a:r>
              <a:rPr lang="bg-BG" dirty="0" smtClean="0"/>
              <a:t>анкетно проучване в 19 </a:t>
            </a:r>
            <a:r>
              <a:rPr lang="bg-BG" dirty="0" smtClean="0"/>
              <a:t>институции</a:t>
            </a:r>
            <a:endParaRPr lang="bg-BG" dirty="0" smtClean="0"/>
          </a:p>
          <a:p>
            <a:r>
              <a:rPr lang="bg-BG" dirty="0" smtClean="0"/>
              <a:t>Обобщени 576 броя анкетни карти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195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/>
              <a:t>17. В качеството си на какъв ползвате публични услуги?</a:t>
            </a:r>
            <a:endParaRPr lang="bg-BG" sz="2000" b="1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699533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12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/>
              <a:t>18. Ако сте представител на юридическо лице, с каква големина е то ?</a:t>
            </a:r>
            <a:endParaRPr lang="bg-BG" sz="2000" b="1" dirty="0"/>
          </a:p>
        </p:txBody>
      </p:sp>
      <p:graphicFrame>
        <p:nvGraphicFramePr>
          <p:cNvPr id="7" name="Контейнер за съдържани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50796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27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000" b="1" dirty="0"/>
              <a:t>19. В коя община живеете?</a:t>
            </a: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174543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223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/>
              <a:t>20. Вие сте на възраст:</a:t>
            </a:r>
            <a:endParaRPr lang="bg-BG" sz="2000" b="1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180079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848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1396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</a:rPr>
              <a:t>Благодарим за вниманието!</a:t>
            </a:r>
            <a:endParaRPr lang="bg-BG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1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bg-BG" sz="2000" b="1" dirty="0" smtClean="0"/>
              <a:t>Анкетно проучване за наличие на корупционни практики в общините и териториалните структури, на територията на област Шумен</a:t>
            </a:r>
            <a:endParaRPr lang="bg-BG" sz="20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1036712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Резултати</a:t>
            </a:r>
          </a:p>
        </p:txBody>
      </p:sp>
    </p:spTree>
    <p:extLst>
      <p:ext uri="{BB962C8B-B14F-4D97-AF65-F5344CB8AC3E}">
        <p14:creationId xmlns:p14="http://schemas.microsoft.com/office/powerpoint/2010/main" val="336427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bg-BG" sz="2000" b="1" dirty="0" smtClean="0"/>
              <a:t>1. Считате ли, че корупцията е сериозен проблем на обществото в България, който затруднява Вашето ежедневие?</a:t>
            </a:r>
            <a:endParaRPr lang="bg-BG" sz="2000" b="1" dirty="0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847574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40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bg-BG" sz="1600" b="1" dirty="0" smtClean="0"/>
              <a:t>2. Въпреки че националното законодателство е приведено в съответствие с европейските стандарти за противодействие на корупцията, ситуацията у нас не се подобрява съществено. Какви са според Вас причините?</a:t>
            </a:r>
            <a:endParaRPr lang="bg-BG" sz="1600" b="1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42155"/>
              </p:ext>
            </p:extLst>
          </p:nvPr>
        </p:nvGraphicFramePr>
        <p:xfrm>
          <a:off x="395536" y="1196752"/>
          <a:ext cx="83632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21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0106"/>
          </a:xfrm>
        </p:spPr>
        <p:txBody>
          <a:bodyPr>
            <a:noAutofit/>
          </a:bodyPr>
          <a:lstStyle/>
          <a:p>
            <a:r>
              <a:rPr lang="bg-BG" sz="1800" b="1" dirty="0" smtClean="0"/>
              <a:t>3. Защо според Вас, въпреки предприеманите и реализирани от държавните и общински структури организационно-управленски действия за противодействие на прилагането?</a:t>
            </a:r>
            <a:endParaRPr lang="bg-BG" sz="1800" b="1" dirty="0"/>
          </a:p>
        </p:txBody>
      </p:sp>
      <p:graphicFrame>
        <p:nvGraphicFramePr>
          <p:cNvPr id="7" name="Контейнер за съдържани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964839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21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bg-BG" sz="2000" b="1" dirty="0" smtClean="0"/>
              <a:t>4. Какви са основните фактори, които провокират и благоприятстват разпространението на корупцията?</a:t>
            </a:r>
            <a:endParaRPr lang="bg-BG" sz="2000" b="1" dirty="0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378989"/>
              </p:ext>
            </p:extLst>
          </p:nvPr>
        </p:nvGraphicFramePr>
        <p:xfrm>
          <a:off x="457200" y="1268760"/>
          <a:ext cx="8229600" cy="518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32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bg-BG" sz="2000" b="1" dirty="0" smtClean="0"/>
              <a:t>5. Какви мерки според Вас биха дали реален ефект?</a:t>
            </a:r>
            <a:endParaRPr lang="bg-BG" sz="2000" b="1" dirty="0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42295"/>
              </p:ext>
            </p:extLst>
          </p:nvPr>
        </p:nvGraphicFramePr>
        <p:xfrm>
          <a:off x="457200" y="980728"/>
          <a:ext cx="82296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32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000" b="1" dirty="0" smtClean="0"/>
              <a:t>6. Какви корупционни практики, според Вас, са прилагани най-често в региона/общината?</a:t>
            </a:r>
            <a:endParaRPr lang="bg-BG" sz="2000" b="1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864599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237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Живост">
  <a:themeElements>
    <a:clrScheme name="Кабърче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Живост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Живост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</TotalTime>
  <Words>358</Words>
  <Application>Microsoft Office PowerPoint</Application>
  <PresentationFormat>Презентация на цял екран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5" baseType="lpstr">
      <vt:lpstr>Живост</vt:lpstr>
      <vt:lpstr>Анкетно проучване за наличие на корупционни практики в общините и териториалните структури, на територията на област Шумен</vt:lpstr>
      <vt:lpstr>Анкетно проучване за наличие на корупционни практики в общините и териториалните структури, на територията на област Шумен</vt:lpstr>
      <vt:lpstr>Анкетно проучване за наличие на корупционни практики в общините и териториалните структури, на територията на област Шумен</vt:lpstr>
      <vt:lpstr>1. Считате ли, че корупцията е сериозен проблем на обществото в България, който затруднява Вашето ежедневие?</vt:lpstr>
      <vt:lpstr>2. Въпреки че националното законодателство е приведено в съответствие с европейските стандарти за противодействие на корупцията, ситуацията у нас не се подобрява съществено. Какви са според Вас причините?</vt:lpstr>
      <vt:lpstr>3. Защо според Вас, въпреки предприеманите и реализирани от държавните и общински структури организационно-управленски действия за противодействие на прилагането?</vt:lpstr>
      <vt:lpstr>4. Какви са основните фактори, които провокират и благоприятстват разпространението на корупцията?</vt:lpstr>
      <vt:lpstr>5. Какви мерки според Вас биха дали реален ефект?</vt:lpstr>
      <vt:lpstr>6. Какви корупционни практики, според Вас, са прилагани най-често в региона/общината?</vt:lpstr>
      <vt:lpstr>7. При кои длъжности, според Вас, се използват корупционни практики?</vt:lpstr>
      <vt:lpstr>8. Оказван ли Ви е натиск през последната година за даване на подкуп при извършване на публични услуги ?</vt:lpstr>
      <vt:lpstr>9. Ако Ви е оказван натиск, моля посочете от страна на коя институция:</vt:lpstr>
      <vt:lpstr>10. Ако сте бил участник в прилагане на корупционни практики, по чия „инициатива“ е ставало това?</vt:lpstr>
      <vt:lpstr>11. Колко често Ви се е налагало да сте участник в корупционни практики за последната година?</vt:lpstr>
      <vt:lpstr>12. Ако оценявате корупцията като сериозен проблем за вашето ежедневие, защо не сте готов да предприемете конкретни действия за противодействие?</vt:lpstr>
      <vt:lpstr>13.  Ако станете свидетел на корупционна практика, как бихте реагирали?</vt:lpstr>
      <vt:lpstr>14. Имате ли информация за съществуването и дейността на Областния съвет за превенция и противодействие на корупцията ?</vt:lpstr>
      <vt:lpstr>15. Ако отговорът Ви е „Да“ , откъде се информирате ?</vt:lpstr>
      <vt:lpstr>16. Считате ли, че със своята дейност Областния обществен съвет за превенция и противодействие на корупцията съдейства за ограничаване и противодействие на корупцията?</vt:lpstr>
      <vt:lpstr>17. В качеството си на какъв ползвате публични услуги?</vt:lpstr>
      <vt:lpstr>18. Ако сте представител на юридическо лице, с каква големина е то ?</vt:lpstr>
      <vt:lpstr>19. В коя община живеете?</vt:lpstr>
      <vt:lpstr>20. Вие сте на възраст: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Анкетно проучване за наличие на корупционни практики в общините и териториалните структури, на територията на област Шумен</dc:title>
  <dc:creator>User</dc:creator>
  <cp:lastModifiedBy>User</cp:lastModifiedBy>
  <cp:revision>15</cp:revision>
  <dcterms:created xsi:type="dcterms:W3CDTF">2014-09-09T11:46:54Z</dcterms:created>
  <dcterms:modified xsi:type="dcterms:W3CDTF">2014-09-10T06:55:06Z</dcterms:modified>
</cp:coreProperties>
</file>